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20116800" cy="11315700"/>
  <p:notesSz cx="20116800" cy="11315700"/>
  <p:embeddedFontLst>
    <p:embeddedFont>
      <p:font typeface="方正兰亭粗黑简体" panose="02010600030101010101" charset="-122"/>
      <p:regular r:id="rId20"/>
    </p:embeddedFont>
    <p:embeddedFont>
      <p:font typeface="ALDLQH+FZLTZCHPro--GB1-4" panose="02010600030101010101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方正兰亭细黑_GBK_M" panose="02010600030101010101" charset="2"/>
      <p:regular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4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60" y="56"/>
      </p:cViewPr>
      <p:guideLst>
        <p:guide orient="horz" pos="3162"/>
        <p:guide pos="24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>
            <a:extLst>
              <a:ext uri="{FF2B5EF4-FFF2-40B4-BE49-F238E27FC236}">
                <a16:creationId xmlns:a16="http://schemas.microsoft.com/office/drawing/2014/main" id="{91BC442D-AD07-4E4D-9131-9ECD4EAF667A}"/>
              </a:ext>
            </a:extLst>
          </p:cNvPr>
          <p:cNvSpPr/>
          <p:nvPr/>
        </p:nvSpPr>
        <p:spPr>
          <a:xfrm>
            <a:off x="0" y="-32519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41776" y="4145682"/>
            <a:ext cx="7880985" cy="15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00"/>
              </a:lnSpc>
              <a:spcBef>
                <a:spcPts val="0"/>
              </a:spcBef>
              <a:spcAft>
                <a:spcPts val="0"/>
              </a:spcAft>
            </a:pPr>
            <a:r>
              <a:rPr sz="11500" spc="508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项目名称</a:t>
            </a:r>
            <a:endParaRPr sz="5400" spc="240" dirty="0">
              <a:solidFill>
                <a:srgbClr val="FFFFFF"/>
              </a:solidFill>
              <a:latin typeface="方正兰亭细黑_GBK_M" panose="02010600010101010101" charset="-122"/>
              <a:ea typeface="方正兰亭细黑_GBK_M" panose="02010600010101010101" charset="-122"/>
              <a:cs typeface="IFWKNC+FZLTXIHPro--GB1-4" panose="0200050000000000000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41776" y="6017890"/>
            <a:ext cx="650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240" dirty="0">
                <a:solidFill>
                  <a:srgbClr val="FFFFFF"/>
                </a:solidFill>
                <a:latin typeface="方正兰亭粗黑简体" panose="02010600030101010101" charset="-122"/>
                <a:ea typeface="方正兰亭粗黑简体" panose="02010600030101010101" charset="-122"/>
                <a:cs typeface="IFWKNC+FZLTXIHPro--GB1-4" panose="02000500000000000000"/>
                <a:sym typeface="+mn-ea"/>
              </a:rPr>
              <a:t>公司</a:t>
            </a:r>
            <a:r>
              <a:rPr lang="en-US" altLang="zh-CN" sz="3600" spc="240" dirty="0">
                <a:solidFill>
                  <a:srgbClr val="FFFFFF"/>
                </a:solidFill>
                <a:latin typeface="方正兰亭粗黑简体" panose="02010600030101010101" charset="-122"/>
                <a:ea typeface="方正兰亭粗黑简体" panose="02010600030101010101" charset="-122"/>
                <a:cs typeface="IFWKNC+FZLTXIHPro--GB1-4" panose="02000500000000000000"/>
                <a:sym typeface="+mn-ea"/>
              </a:rPr>
              <a:t>/</a:t>
            </a:r>
            <a:r>
              <a:rPr lang="zh-CN" altLang="en-US" sz="3600" spc="240" dirty="0">
                <a:solidFill>
                  <a:srgbClr val="FFFFFF"/>
                </a:solidFill>
                <a:latin typeface="方正兰亭粗黑简体" panose="02010600030101010101" charset="-122"/>
                <a:ea typeface="方正兰亭粗黑简体" panose="02010600030101010101" charset="-122"/>
                <a:cs typeface="IFWKNC+FZLTXIHPro--GB1-4" panose="02000500000000000000"/>
                <a:sym typeface="+mn-ea"/>
              </a:rPr>
              <a:t>团队名称</a:t>
            </a:r>
            <a:endParaRPr lang="zh-CN" altLang="en-US" sz="3600" dirty="0">
              <a:latin typeface="方正兰亭粗黑简体" panose="02010600030101010101" charset="-122"/>
              <a:ea typeface="方正兰亭粗黑简体" panose="0201060003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4730" y="4106545"/>
            <a:ext cx="562546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sz="425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项目实施的作用、</a:t>
            </a:r>
          </a:p>
          <a:p>
            <a:pPr marL="0" marR="0">
              <a:lnSpc>
                <a:spcPts val="4055"/>
              </a:lnSpc>
              <a:spcBef>
                <a:spcPts val="170"/>
              </a:spcBef>
              <a:spcAft>
                <a:spcPts val="0"/>
              </a:spcAft>
            </a:pPr>
            <a:r>
              <a:rPr sz="425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目的及意义</a:t>
            </a:r>
            <a:endParaRPr sz="3300" spc="120" dirty="0">
              <a:solidFill>
                <a:srgbClr val="0E3DF5"/>
              </a:solidFill>
              <a:latin typeface="方正兰亭黑Pro_GB18030 DemiBold" panose="02000700000000000000" charset="-122"/>
              <a:ea typeface="方正兰亭黑Pro_GB18030 DemiBold" panose="02000700000000000000" charset="-122"/>
              <a:cs typeface="IFWKNC+FZLTXIHPro--GB1-4" panose="0200050000000000000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270635" y="996315"/>
            <a:ext cx="555307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3</a:t>
            </a:r>
            <a:r>
              <a:rPr sz="5100" spc="1222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440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可行性分析报告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1014730" y="5361940"/>
            <a:ext cx="29095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4730" y="4599940"/>
            <a:ext cx="3937000" cy="51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sz="4250" spc="186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项目SWOT分析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1270635" y="996315"/>
            <a:ext cx="555307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3</a:t>
            </a:r>
            <a:r>
              <a:rPr sz="5100" spc="1222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440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可行性分析报告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1014730" y="5361940"/>
            <a:ext cx="29095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4730" y="4260850"/>
            <a:ext cx="4320540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53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项目的创新性、</a:t>
            </a:r>
          </a:p>
          <a:p>
            <a:pPr marL="0" marR="0">
              <a:lnSpc>
                <a:spcPts val="3150"/>
              </a:lnSpc>
              <a:spcBef>
                <a:spcPts val="460"/>
              </a:spcBef>
              <a:spcAft>
                <a:spcPts val="0"/>
              </a:spcAft>
            </a:pPr>
            <a:r>
              <a:rPr sz="3300" spc="153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先进性、成熟性分析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1270635" y="996315"/>
            <a:ext cx="555307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3</a:t>
            </a:r>
            <a:r>
              <a:rPr sz="5100" spc="1222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440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可行性分析报告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1014730" y="5361940"/>
            <a:ext cx="29095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9110" y="4092575"/>
            <a:ext cx="9532620" cy="227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15"/>
              </a:lnSpc>
              <a:spcBef>
                <a:spcPts val="0"/>
              </a:spcBef>
              <a:spcAft>
                <a:spcPts val="0"/>
              </a:spcAft>
            </a:pPr>
            <a:r>
              <a:rPr sz="7200" spc="365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项目社会效益</a:t>
            </a:r>
          </a:p>
          <a:p>
            <a:pPr marL="0" marR="0">
              <a:lnSpc>
                <a:spcPts val="8715"/>
              </a:lnSpc>
              <a:spcBef>
                <a:spcPts val="290"/>
              </a:spcBef>
              <a:spcAft>
                <a:spcPts val="0"/>
              </a:spcAft>
            </a:pPr>
            <a:r>
              <a:rPr sz="7200" spc="365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经济效益分析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1977" y="4482614"/>
            <a:ext cx="815855" cy="1515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5"/>
              </a:lnSpc>
              <a:spcBef>
                <a:spcPts val="0"/>
              </a:spcBef>
              <a:spcAft>
                <a:spcPts val="0"/>
              </a:spcAft>
            </a:pPr>
            <a:r>
              <a:rPr sz="12250" dirty="0">
                <a:solidFill>
                  <a:srgbClr val="0E3DF5"/>
                </a:solidFill>
                <a:latin typeface="ALDLQH+FZLTZCHPro--GB1-4" panose="02000500000000000000"/>
                <a:cs typeface="ALDLQH+FZLTZCHPro--GB1-4" panose="02000500000000000000"/>
              </a:rPr>
              <a:t>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0230" y="829945"/>
            <a:ext cx="4264660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0"/>
              </a:lnSpc>
              <a:spcBef>
                <a:spcPts val="0"/>
              </a:spcBef>
              <a:spcAft>
                <a:spcPts val="0"/>
              </a:spcAft>
            </a:pPr>
            <a:r>
              <a:rPr sz="3200" spc="147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项目社会效益</a:t>
            </a:r>
          </a:p>
          <a:p>
            <a:pPr marL="0" marR="0">
              <a:lnSpc>
                <a:spcPts val="3660"/>
              </a:lnSpc>
              <a:spcBef>
                <a:spcPts val="190"/>
              </a:spcBef>
              <a:spcAft>
                <a:spcPts val="0"/>
              </a:spcAft>
            </a:pPr>
            <a:r>
              <a:rPr sz="3200" spc="147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经济效益分析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0448" y="996409"/>
            <a:ext cx="411455" cy="645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ALDLQH+FZLTZCHPro--GB1-4" panose="02000500000000000000"/>
                <a:cs typeface="ALDLQH+FZLTZCHPro--GB1-4" panose="02000500000000000000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4730" y="4526915"/>
            <a:ext cx="338582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35"/>
              </a:lnSpc>
              <a:spcBef>
                <a:spcPts val="0"/>
              </a:spcBef>
              <a:spcAft>
                <a:spcPts val="0"/>
              </a:spcAft>
            </a:pPr>
            <a:r>
              <a:rPr sz="5000" spc="188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社会效益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4730" y="5370195"/>
            <a:ext cx="272351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4730" y="4526915"/>
            <a:ext cx="4436745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35"/>
              </a:lnSpc>
              <a:spcBef>
                <a:spcPts val="0"/>
              </a:spcBef>
              <a:spcAft>
                <a:spcPts val="0"/>
              </a:spcAft>
            </a:pPr>
            <a:r>
              <a:rPr sz="5000" spc="188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经济效益目标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1840230" y="829945"/>
            <a:ext cx="4264660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0"/>
              </a:lnSpc>
              <a:spcBef>
                <a:spcPts val="0"/>
              </a:spcBef>
              <a:spcAft>
                <a:spcPts val="0"/>
              </a:spcAft>
            </a:pPr>
            <a:r>
              <a:rPr sz="3200" spc="147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项目社会效益</a:t>
            </a:r>
          </a:p>
          <a:p>
            <a:pPr marL="0" marR="0">
              <a:lnSpc>
                <a:spcPts val="3660"/>
              </a:lnSpc>
              <a:spcBef>
                <a:spcPts val="190"/>
              </a:spcBef>
              <a:spcAft>
                <a:spcPts val="0"/>
              </a:spcAft>
            </a:pPr>
            <a:r>
              <a:rPr sz="3200" spc="147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经济效益分析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1270448" y="996409"/>
            <a:ext cx="411455" cy="645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ALDLQH+FZLTZCHPro--GB1-4" panose="02000500000000000000"/>
                <a:cs typeface="ALDLQH+FZLTZCHPro--GB1-4" panose="02000500000000000000"/>
              </a:rPr>
              <a:t>4</a:t>
            </a:r>
          </a:p>
        </p:txBody>
      </p:sp>
      <p:sp>
        <p:nvSpPr>
          <p:cNvPr id="9" name="object 6"/>
          <p:cNvSpPr txBox="1"/>
          <p:nvPr/>
        </p:nvSpPr>
        <p:spPr>
          <a:xfrm>
            <a:off x="1014730" y="5370195"/>
            <a:ext cx="272351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3420" y="4348800"/>
            <a:ext cx="815855" cy="1515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5"/>
              </a:lnSpc>
              <a:spcBef>
                <a:spcPts val="0"/>
              </a:spcBef>
              <a:spcAft>
                <a:spcPts val="0"/>
              </a:spcAft>
            </a:pPr>
            <a:r>
              <a:rPr sz="12250" dirty="0">
                <a:solidFill>
                  <a:srgbClr val="0E3DF5"/>
                </a:solidFill>
                <a:latin typeface="ALDLQH+FZLTZCHPro--GB1-4" panose="02000500000000000000"/>
                <a:cs typeface="ALDLQH+FZLTZCHPro--GB1-4" panose="02000500000000000000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6730" y="4424680"/>
            <a:ext cx="8657590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55"/>
              </a:lnSpc>
              <a:spcBef>
                <a:spcPts val="0"/>
              </a:spcBef>
              <a:spcAft>
                <a:spcPts val="0"/>
              </a:spcAft>
            </a:pPr>
            <a:r>
              <a:rPr sz="10650" spc="436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战略远景规划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0635" y="996315"/>
            <a:ext cx="51015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5</a:t>
            </a:r>
            <a:r>
              <a:rPr sz="5100" spc="1222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440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战略远景及规划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4730" y="4183380"/>
            <a:ext cx="4867275" cy="90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53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项目实施主要内容、</a:t>
            </a:r>
          </a:p>
          <a:p>
            <a:pPr marL="0" marR="0">
              <a:lnSpc>
                <a:spcPts val="3150"/>
              </a:lnSpc>
              <a:spcBef>
                <a:spcPts val="795"/>
              </a:spcBef>
              <a:spcAft>
                <a:spcPts val="0"/>
              </a:spcAft>
            </a:pPr>
            <a:r>
              <a:rPr sz="3300" spc="153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目标、步骤、计划等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4730" y="5370195"/>
            <a:ext cx="204470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00200" y="5544185"/>
            <a:ext cx="205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F3DF5"/>
                </a:solidFill>
                <a:latin typeface="方正兰亭粗黑简体" panose="02000000000000000000" charset="-122"/>
                <a:ea typeface="方正兰亭粗黑简体" panose="02000000000000000000" charset="-122"/>
              </a:rPr>
              <a:t>辅助元素</a:t>
            </a:r>
          </a:p>
        </p:txBody>
      </p:sp>
      <p:pic>
        <p:nvPicPr>
          <p:cNvPr id="7" name="图片 6" descr="BP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92" y="374699"/>
            <a:ext cx="15725140" cy="10899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5535" y="1000125"/>
            <a:ext cx="3267710" cy="125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95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目</a:t>
            </a:r>
            <a:r>
              <a:rPr sz="6200" spc="479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lang="en-US" sz="6200" spc="479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   </a:t>
            </a:r>
            <a:r>
              <a:rPr sz="620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录</a:t>
            </a:r>
          </a:p>
          <a:p>
            <a:pPr marL="0" marR="0">
              <a:lnSpc>
                <a:spcPts val="3305"/>
              </a:lnSpc>
              <a:spcBef>
                <a:spcPts val="565"/>
              </a:spcBef>
              <a:spcAft>
                <a:spcPts val="0"/>
              </a:spcAft>
            </a:pPr>
            <a:r>
              <a:rPr sz="345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C</a:t>
            </a:r>
            <a:r>
              <a:rPr sz="3450" spc="-193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345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O</a:t>
            </a:r>
            <a:r>
              <a:rPr sz="3450" spc="-191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345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N</a:t>
            </a:r>
            <a:r>
              <a:rPr sz="3450" spc="-192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345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T</a:t>
            </a:r>
            <a:r>
              <a:rPr sz="3450" spc="-194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345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E</a:t>
            </a:r>
            <a:r>
              <a:rPr sz="3450" spc="-195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345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N</a:t>
            </a:r>
            <a:r>
              <a:rPr sz="3450" spc="-192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345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T</a:t>
            </a:r>
            <a:r>
              <a:rPr sz="3450" spc="-194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345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3245" y="3915410"/>
            <a:ext cx="2787650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sz="4000" spc="197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项目概述</a:t>
            </a:r>
            <a:r>
              <a:rPr sz="4000" spc="10469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endParaRPr sz="4000" dirty="0">
              <a:solidFill>
                <a:srgbClr val="FFFFFF"/>
              </a:solidFill>
              <a:latin typeface="方正兰亭黑Pro_GB18030 DemiBold" panose="02000700000000000000" charset="-122"/>
              <a:ea typeface="方正兰亭黑Pro_GB18030 DemiBold" panose="02000700000000000000" charset="-122"/>
              <a:cs typeface="方正兰亭黑Pro_GB18030 DemiBold" panose="02000700000000000000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0718" y="5839947"/>
            <a:ext cx="452368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0E3DF5"/>
                </a:solidFill>
                <a:latin typeface="ALDLQH+FZLTZCHPro--GB1-4" panose="02000500000000000000"/>
                <a:cs typeface="ALDLQH+FZLTZCHPro--GB1-4" panose="02000500000000000000"/>
              </a:rPr>
              <a:t>4</a:t>
            </a:r>
          </a:p>
        </p:txBody>
      </p:sp>
      <p:sp>
        <p:nvSpPr>
          <p:cNvPr id="9" name="object 4"/>
          <p:cNvSpPr txBox="1"/>
          <p:nvPr/>
        </p:nvSpPr>
        <p:spPr>
          <a:xfrm>
            <a:off x="8428990" y="3915410"/>
            <a:ext cx="363283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项目执行团队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13449935" y="3915410"/>
            <a:ext cx="4691380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可行性分析报告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3886200" y="3915410"/>
            <a:ext cx="48704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E3DF5"/>
                </a:solidFill>
                <a:latin typeface="ALDLQH+FZLTZCHPro--GB1-4" panose="02000500000000000000"/>
                <a:cs typeface="ALDLQH+FZLTZCHPro--GB1-4" panose="02000500000000000000"/>
              </a:rPr>
              <a:t>1</a:t>
            </a:r>
          </a:p>
        </p:txBody>
      </p:sp>
      <p:sp>
        <p:nvSpPr>
          <p:cNvPr id="12" name="object 6"/>
          <p:cNvSpPr txBox="1"/>
          <p:nvPr/>
        </p:nvSpPr>
        <p:spPr>
          <a:xfrm>
            <a:off x="7846060" y="3915410"/>
            <a:ext cx="48704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E3DF5"/>
                </a:solidFill>
                <a:latin typeface="ALDLQH+FZLTZCHPro--GB1-4" panose="02000500000000000000"/>
                <a:cs typeface="ALDLQH+FZLTZCHPro--GB1-4" panose="02000500000000000000"/>
              </a:rPr>
              <a:t>2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12857480" y="3915410"/>
            <a:ext cx="48704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E3DF5"/>
                </a:solidFill>
                <a:latin typeface="ALDLQH+FZLTZCHPro--GB1-4" panose="02000500000000000000"/>
                <a:cs typeface="ALDLQH+FZLTZCHPro--GB1-4" panose="02000500000000000000"/>
              </a:rPr>
              <a:t>3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11435578" y="5839947"/>
            <a:ext cx="452368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E3DF5"/>
                </a:solidFill>
                <a:latin typeface="ALDLQH+FZLTZCHPro--GB1-4" panose="02000500000000000000"/>
                <a:cs typeface="ALDLQH+FZLTZCHPro--GB1-4" panose="02000500000000000000"/>
              </a:rPr>
              <a:t>5</a:t>
            </a:r>
          </a:p>
        </p:txBody>
      </p:sp>
      <p:sp>
        <p:nvSpPr>
          <p:cNvPr id="15" name="object 4"/>
          <p:cNvSpPr txBox="1"/>
          <p:nvPr/>
        </p:nvSpPr>
        <p:spPr>
          <a:xfrm>
            <a:off x="6165850" y="5485765"/>
            <a:ext cx="3572510" cy="141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项目社会效益</a:t>
            </a:r>
          </a:p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经济效益分析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12061825" y="5840095"/>
            <a:ext cx="335851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战略远景规划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4808" y="-31792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6957" y="4458530"/>
            <a:ext cx="786296" cy="1515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5"/>
              </a:lnSpc>
              <a:spcBef>
                <a:spcPts val="0"/>
              </a:spcBef>
              <a:spcAft>
                <a:spcPts val="0"/>
              </a:spcAft>
            </a:pPr>
            <a:r>
              <a:rPr sz="12250" dirty="0">
                <a:solidFill>
                  <a:srgbClr val="0E3DF5"/>
                </a:solidFill>
                <a:latin typeface="ALDLQH+FZLTZCHPro--GB1-4" panose="02000500000000000000"/>
                <a:cs typeface="ALDLQH+FZLTZCHPro--GB1-4" panose="02000500000000000000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3085" y="4529455"/>
            <a:ext cx="6309360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55"/>
              </a:lnSpc>
              <a:spcBef>
                <a:spcPts val="0"/>
              </a:spcBef>
              <a:spcAft>
                <a:spcPts val="0"/>
              </a:spcAft>
            </a:pPr>
            <a:r>
              <a:rPr sz="10650" spc="436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项目概述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82700" y="972185"/>
            <a:ext cx="377698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1</a:t>
            </a:r>
            <a:r>
              <a:rPr sz="5100" spc="1339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440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项目概述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4730" y="4494530"/>
            <a:ext cx="383794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35"/>
              </a:lnSpc>
              <a:spcBef>
                <a:spcPts val="0"/>
              </a:spcBef>
              <a:spcAft>
                <a:spcPts val="0"/>
              </a:spcAft>
            </a:pPr>
            <a:r>
              <a:rPr sz="5000" spc="188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项目简介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4730" y="5361940"/>
            <a:ext cx="29095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4730" y="4462145"/>
            <a:ext cx="4330065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35"/>
              </a:lnSpc>
              <a:spcBef>
                <a:spcPts val="0"/>
              </a:spcBef>
              <a:spcAft>
                <a:spcPts val="0"/>
              </a:spcAft>
            </a:pPr>
            <a:r>
              <a:rPr sz="5000" spc="188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主要应用领域</a:t>
            </a:r>
            <a:endParaRPr sz="3300" spc="120" dirty="0">
              <a:solidFill>
                <a:srgbClr val="0E3DF5"/>
              </a:solidFill>
              <a:latin typeface="方正兰亭黑Pro_GB18030 DemiBold" panose="02000700000000000000" charset="-122"/>
              <a:ea typeface="方正兰亭黑Pro_GB18030 DemiBold" panose="02000700000000000000" charset="-122"/>
              <a:cs typeface="IFWKNC+FZLTXIHPro--GB1-4" panose="0200050000000000000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282700" y="972185"/>
            <a:ext cx="377698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1</a:t>
            </a:r>
            <a:r>
              <a:rPr sz="5100" spc="1339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440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项目概述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1014730" y="5480685"/>
            <a:ext cx="29095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3420" y="4347757"/>
            <a:ext cx="815855" cy="1515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5"/>
              </a:lnSpc>
              <a:spcBef>
                <a:spcPts val="0"/>
              </a:spcBef>
              <a:spcAft>
                <a:spcPts val="0"/>
              </a:spcAft>
            </a:pPr>
            <a:r>
              <a:rPr sz="12250" dirty="0">
                <a:solidFill>
                  <a:srgbClr val="0E3DF5"/>
                </a:solidFill>
                <a:latin typeface="ALDLQH+FZLTZCHPro--GB1-4" panose="02000500000000000000"/>
                <a:cs typeface="ALDLQH+FZLTZCHPro--GB1-4" panose="02000500000000000000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6730" y="4423410"/>
            <a:ext cx="8823325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55"/>
              </a:lnSpc>
              <a:spcBef>
                <a:spcPts val="0"/>
              </a:spcBef>
              <a:spcAft>
                <a:spcPts val="0"/>
              </a:spcAft>
            </a:pPr>
            <a:r>
              <a:rPr sz="10650" spc="436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项目执行团队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0635" y="996315"/>
            <a:ext cx="431038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2</a:t>
            </a:r>
            <a:r>
              <a:rPr sz="5100" spc="1222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440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项目执行团队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4730" y="4486910"/>
            <a:ext cx="430530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35"/>
              </a:lnSpc>
              <a:spcBef>
                <a:spcPts val="0"/>
              </a:spcBef>
              <a:spcAft>
                <a:spcPts val="0"/>
              </a:spcAft>
            </a:pPr>
            <a:r>
              <a:rPr sz="5000" spc="188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项目执行团队</a:t>
            </a:r>
            <a:endParaRPr sz="3300" spc="120" dirty="0">
              <a:solidFill>
                <a:srgbClr val="0E3DF5"/>
              </a:solidFill>
              <a:latin typeface="方正兰亭黑Pro_GB18030 DemiBold" panose="02000700000000000000" charset="-122"/>
              <a:ea typeface="方正兰亭黑Pro_GB18030 DemiBold" panose="02000700000000000000" charset="-122"/>
              <a:cs typeface="IFWKNC+FZLTXIHPro--GB1-4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4730" y="5361940"/>
            <a:ext cx="29095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5527" y="4481571"/>
            <a:ext cx="815855" cy="149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5"/>
              </a:lnSpc>
              <a:spcBef>
                <a:spcPts val="0"/>
              </a:spcBef>
              <a:spcAft>
                <a:spcPts val="0"/>
              </a:spcAft>
            </a:pPr>
            <a:r>
              <a:rPr sz="1225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1655" y="4552950"/>
            <a:ext cx="10354945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55"/>
              </a:lnSpc>
              <a:spcBef>
                <a:spcPts val="0"/>
              </a:spcBef>
              <a:spcAft>
                <a:spcPts val="0"/>
              </a:spcAft>
            </a:pPr>
            <a:r>
              <a:rPr sz="10650" spc="436" dirty="0">
                <a:solidFill>
                  <a:srgbClr val="FFFFFF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ALDLQH+FZLTZCHPro--GB1-4" panose="02000500000000000000"/>
              </a:rPr>
              <a:t>可行性分析报告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0635" y="996315"/>
            <a:ext cx="555307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3</a:t>
            </a:r>
            <a:r>
              <a:rPr sz="5100" spc="1222" dirty="0">
                <a:solidFill>
                  <a:srgbClr val="CEFF00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 </a:t>
            </a:r>
            <a:r>
              <a:rPr sz="440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方正兰亭黑Pro_GB18030 DemiBold" panose="02000700000000000000" charset="-122"/>
              </a:rPr>
              <a:t>可行性分析报告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4730" y="4106545"/>
            <a:ext cx="519684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sz="425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项目预期解决的</a:t>
            </a:r>
          </a:p>
          <a:p>
            <a:pPr marL="0" marR="0">
              <a:lnSpc>
                <a:spcPts val="4055"/>
              </a:lnSpc>
              <a:spcBef>
                <a:spcPts val="170"/>
              </a:spcBef>
              <a:spcAft>
                <a:spcPts val="0"/>
              </a:spcAft>
            </a:pPr>
            <a:r>
              <a:rPr sz="4250" spc="19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GCHKKJ+FZLTZHUNHPro--GB1-4" panose="02000500000000000000"/>
              </a:rPr>
              <a:t>重大问题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1014730" y="5361940"/>
            <a:ext cx="29095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0"/>
              </a:lnSpc>
              <a:spcBef>
                <a:spcPts val="0"/>
              </a:spcBef>
              <a:spcAft>
                <a:spcPts val="0"/>
              </a:spcAft>
            </a:pPr>
            <a:r>
              <a:rPr sz="3300" spc="120" dirty="0">
                <a:solidFill>
                  <a:srgbClr val="0E3DF5"/>
                </a:solidFill>
                <a:latin typeface="方正兰亭黑Pro_GB18030 DemiBold" panose="02000700000000000000" charset="-122"/>
                <a:ea typeface="方正兰亭黑Pro_GB18030 DemiBold" panose="02000700000000000000" charset="-122"/>
                <a:cs typeface="IFWKNC+FZLTXIHPro--GB1-4" panose="02000500000000000000"/>
              </a:rPr>
              <a:t>二级标题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96</Words>
  <Application>Microsoft Office PowerPoint</Application>
  <PresentationFormat>自定义</PresentationFormat>
  <Paragraphs>65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ALDLQH+FZLTZCHPro--GB1-4</vt:lpstr>
      <vt:lpstr>方正兰亭粗黑简体</vt:lpstr>
      <vt:lpstr>Calibri</vt:lpstr>
      <vt:lpstr>方正兰亭黑Pro_GB18030 DemiBold</vt:lpstr>
      <vt:lpstr>方正兰亭细黑_GBK_M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small</dc:creator>
  <cp:lastModifiedBy>lee fiona</cp:lastModifiedBy>
  <cp:revision>7</cp:revision>
  <dcterms:created xsi:type="dcterms:W3CDTF">2020-08-13T08:48:06Z</dcterms:created>
  <dcterms:modified xsi:type="dcterms:W3CDTF">2020-08-14T02:05:45Z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